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doc" ContentType="application/msword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715" r:id="rId1"/>
  </p:sldMasterIdLst>
  <p:notesMasterIdLst>
    <p:notesMasterId r:id="rId13"/>
  </p:notesMasterIdLst>
  <p:handoutMasterIdLst>
    <p:handoutMasterId r:id="rId14"/>
  </p:handoutMasterIdLst>
  <p:sldIdLst>
    <p:sldId id="257" r:id="rId2"/>
    <p:sldId id="314" r:id="rId3"/>
    <p:sldId id="315" r:id="rId4"/>
    <p:sldId id="318" r:id="rId5"/>
    <p:sldId id="319" r:id="rId6"/>
    <p:sldId id="316" r:id="rId7"/>
    <p:sldId id="317" r:id="rId8"/>
    <p:sldId id="320" r:id="rId9"/>
    <p:sldId id="321" r:id="rId10"/>
    <p:sldId id="322" r:id="rId11"/>
    <p:sldId id="291" r:id="rId12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235C32BF-66C2-46F4-907D-4F5F90B8AD57}">
          <p14:sldIdLst>
            <p14:sldId id="257"/>
          </p14:sldIdLst>
        </p14:section>
        <p14:section name="Introduction" id="{DEA31667-CBBE-46BC-8B1D-047EE6171725}">
          <p14:sldIdLst>
            <p14:sldId id="314"/>
            <p14:sldId id="315"/>
            <p14:sldId id="318"/>
          </p14:sldIdLst>
        </p14:section>
        <p14:section name="Risk Managment Process" id="{04BC91FA-A1E1-4FA1-BB6C-9FA918C12CCB}">
          <p14:sldIdLst>
            <p14:sldId id="319"/>
            <p14:sldId id="316"/>
            <p14:sldId id="317"/>
            <p14:sldId id="320"/>
            <p14:sldId id="321"/>
            <p14:sldId id="322"/>
          </p14:sldIdLst>
        </p14:section>
        <p14:section name="Untitled Section" id="{A1B62277-4D53-4F4C-930B-473DC6874C60}">
          <p14:sldIdLst>
            <p14:sldId id="291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7" autoAdjust="0"/>
    <p:restoredTop sz="94719" autoAdjust="0"/>
  </p:normalViewPr>
  <p:slideViewPr>
    <p:cSldViewPr>
      <p:cViewPr varScale="1">
        <p:scale>
          <a:sx n="51" d="100"/>
          <a:sy n="51" d="100"/>
        </p:scale>
        <p:origin x="-1238" y="-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2971382" cy="457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5" tIns="45707" rIns="91415" bIns="45707" numCol="1" anchor="t" anchorCtr="0" compatLnSpc="1">
            <a:prstTxWarp prst="textNoShape">
              <a:avLst/>
            </a:prstTxWarp>
          </a:bodyPr>
          <a:lstStyle>
            <a:lvl1pPr defTabSz="914180">
              <a:defRPr sz="1200"/>
            </a:lvl1pPr>
          </a:lstStyle>
          <a:p>
            <a:endParaRPr lang="en-US"/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5051" y="1"/>
            <a:ext cx="2971382" cy="457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5" tIns="45707" rIns="91415" bIns="45707" numCol="1" anchor="t" anchorCtr="0" compatLnSpc="1">
            <a:prstTxWarp prst="textNoShape">
              <a:avLst/>
            </a:prstTxWarp>
          </a:bodyPr>
          <a:lstStyle>
            <a:lvl1pPr algn="r" defTabSz="914180">
              <a:defRPr sz="1200"/>
            </a:lvl1pPr>
          </a:lstStyle>
          <a:p>
            <a:endParaRPr lang="en-US"/>
          </a:p>
        </p:txBody>
      </p:sp>
      <p:sp>
        <p:nvSpPr>
          <p:cNvPr id="696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4786"/>
            <a:ext cx="2971382" cy="457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5" tIns="45707" rIns="91415" bIns="45707" numCol="1" anchor="b" anchorCtr="0" compatLnSpc="1">
            <a:prstTxWarp prst="textNoShape">
              <a:avLst/>
            </a:prstTxWarp>
          </a:bodyPr>
          <a:lstStyle>
            <a:lvl1pPr defTabSz="914180">
              <a:defRPr sz="1200"/>
            </a:lvl1pPr>
          </a:lstStyle>
          <a:p>
            <a:endParaRPr lang="en-US"/>
          </a:p>
        </p:txBody>
      </p:sp>
      <p:sp>
        <p:nvSpPr>
          <p:cNvPr id="696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5051" y="8684786"/>
            <a:ext cx="2971382" cy="457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5" tIns="45707" rIns="91415" bIns="45707" numCol="1" anchor="b" anchorCtr="0" compatLnSpc="1">
            <a:prstTxWarp prst="textNoShape">
              <a:avLst/>
            </a:prstTxWarp>
          </a:bodyPr>
          <a:lstStyle>
            <a:lvl1pPr algn="r" defTabSz="914180">
              <a:defRPr sz="1200"/>
            </a:lvl1pPr>
          </a:lstStyle>
          <a:p>
            <a:fld id="{FCC9BE4C-DB34-4927-840B-7FF8C2387A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12332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2971382" cy="457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5" tIns="45707" rIns="91415" bIns="45707" numCol="1" anchor="t" anchorCtr="0" compatLnSpc="1">
            <a:prstTxWarp prst="textNoShape">
              <a:avLst/>
            </a:prstTxWarp>
          </a:bodyPr>
          <a:lstStyle>
            <a:lvl1pPr defTabSz="914180">
              <a:defRPr sz="1200"/>
            </a:lvl1pPr>
          </a:lstStyle>
          <a:p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618" y="1"/>
            <a:ext cx="2971382" cy="457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5" tIns="45707" rIns="91415" bIns="45707" numCol="1" anchor="t" anchorCtr="0" compatLnSpc="1">
            <a:prstTxWarp prst="textNoShape">
              <a:avLst/>
            </a:prstTxWarp>
          </a:bodyPr>
          <a:lstStyle>
            <a:lvl1pPr algn="r" defTabSz="914180">
              <a:defRPr sz="1200"/>
            </a:lvl1pPr>
          </a:lstStyle>
          <a:p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3670" y="4343113"/>
            <a:ext cx="5030663" cy="41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5" tIns="45707" rIns="91415" bIns="4570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225"/>
            <a:ext cx="2971382" cy="457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5" tIns="45707" rIns="91415" bIns="45707" numCol="1" anchor="b" anchorCtr="0" compatLnSpc="1">
            <a:prstTxWarp prst="textNoShape">
              <a:avLst/>
            </a:prstTxWarp>
          </a:bodyPr>
          <a:lstStyle>
            <a:lvl1pPr defTabSz="914180">
              <a:defRPr sz="1200"/>
            </a:lvl1pPr>
          </a:lstStyle>
          <a:p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618" y="8686225"/>
            <a:ext cx="2971382" cy="457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5" tIns="45707" rIns="91415" bIns="45707" numCol="1" anchor="b" anchorCtr="0" compatLnSpc="1">
            <a:prstTxWarp prst="textNoShape">
              <a:avLst/>
            </a:prstTxWarp>
          </a:bodyPr>
          <a:lstStyle>
            <a:lvl1pPr algn="r" defTabSz="914180">
              <a:defRPr sz="1200"/>
            </a:lvl1pPr>
          </a:lstStyle>
          <a:p>
            <a:fld id="{038339ED-2296-4DD2-8DDA-3E913109612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944690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C83B6B6-996D-4291-89CE-BD29EAC28C53}" type="slidenum">
              <a:rPr lang="en-US"/>
              <a:pPr/>
              <a:t>1</a:t>
            </a:fld>
            <a:endParaRPr lang="en-US"/>
          </a:p>
        </p:txBody>
      </p:sp>
      <p:sp>
        <p:nvSpPr>
          <p:cNvPr id="5122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3670" y="4343113"/>
            <a:ext cx="5030663" cy="41156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1415" tIns="45707" rIns="91415" bIns="45707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F430A74-7F6A-4D57-9BE5-0B595A016F5D}" type="slidenum">
              <a:rPr lang="ar-SA"/>
              <a:pPr/>
              <a:t>2</a:t>
            </a:fld>
            <a:endParaRPr lang="en-US"/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42D968E-6ABE-435D-9859-FAFAD7E88F39}" type="slidenum">
              <a:rPr lang="ar-SA"/>
              <a:pPr/>
              <a:t>3</a:t>
            </a:fld>
            <a:endParaRPr lang="en-US"/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52A7B2E-94DD-4E63-A407-0915B0454163}" type="slidenum">
              <a:rPr lang="ar-SA"/>
              <a:pPr/>
              <a:t>6</a:t>
            </a:fld>
            <a:endParaRPr lang="en-US"/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C06C976-224A-46BC-9234-D23D1DA1A737}" type="slidenum">
              <a:rPr lang="ar-SA"/>
              <a:pPr/>
              <a:t>7</a:t>
            </a:fld>
            <a:endParaRPr lang="en-US"/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04875" y="3648075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904875" y="3648075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fld id="{E7B2C29E-32E2-4270-9F39-4390A601CD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480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Straight Connector 11"/>
          <p:cNvSpPr>
            <a:spLocks noChangeShapeType="1"/>
          </p:cNvSpPr>
          <p:nvPr/>
        </p:nvSpPr>
        <p:spPr bwMode="auto">
          <a:xfrm rot="5400000">
            <a:off x="3160712" y="3324226"/>
            <a:ext cx="603567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" name="Isosceles Triangle 6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914ADA-5420-4AF6-A24C-F9C8AD1F65D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25251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57200" y="500063"/>
            <a:ext cx="182563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2A3623-FFC2-4AF2-AFDE-FFB509E453A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403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4AB6B8-1CDB-4ADC-A8AD-989BE17892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66683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Isosceles Triangle 4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Straight Connector 14"/>
          <p:cNvSpPr>
            <a:spLocks noChangeShapeType="1"/>
          </p:cNvSpPr>
          <p:nvPr/>
        </p:nvSpPr>
        <p:spPr bwMode="auto">
          <a:xfrm rot="5400000">
            <a:off x="3630612" y="3201988"/>
            <a:ext cx="585152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2A4DFF-0E0E-4841-AB88-FC5AFA58D77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27078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-N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17780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fld id="{A0645F56-87C8-49AE-AB69-38FEEA9AA9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292542" y="2814320"/>
            <a:ext cx="6929438" cy="2971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132242" y="2824162"/>
            <a:ext cx="544158" cy="2967038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581400" y="0"/>
            <a:ext cx="5410200" cy="533400"/>
          </a:xfrm>
        </p:spPr>
        <p:txBody>
          <a:bodyPr anchor="ctr"/>
          <a:lstStyle>
            <a:lvl1pPr marL="0" indent="0" algn="r"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1828800" y="2895600"/>
            <a:ext cx="6324600" cy="2819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904875" y="1539875"/>
            <a:ext cx="7315200" cy="1279525"/>
            <a:chOff x="904875" y="1539875"/>
            <a:chExt cx="7315200" cy="1279525"/>
          </a:xfrm>
        </p:grpSpPr>
        <p:sp>
          <p:nvSpPr>
            <p:cNvPr id="4" name="Rectangle 3"/>
            <p:cNvSpPr/>
            <p:nvPr/>
          </p:nvSpPr>
          <p:spPr>
            <a:xfrm>
              <a:off x="904875" y="1539875"/>
              <a:ext cx="7315200" cy="1279525"/>
            </a:xfrm>
            <a:prstGeom prst="rect">
              <a:avLst/>
            </a:prstGeom>
            <a:solidFill>
              <a:schemeClr val="bg1"/>
            </a:solidFill>
            <a:ln w="6350" cap="rnd" cmpd="sng" algn="ctr">
              <a:solidFill>
                <a:schemeClr val="accent1"/>
              </a:solidFill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" name="Rectangle 5"/>
            <p:cNvSpPr/>
            <p:nvPr/>
          </p:nvSpPr>
          <p:spPr>
            <a:xfrm>
              <a:off x="904875" y="1539875"/>
              <a:ext cx="228600" cy="1279525"/>
            </a:xfrm>
            <a:prstGeom prst="rect">
              <a:avLst/>
            </a:prstGeom>
            <a:solidFill>
              <a:schemeClr val="accent1"/>
            </a:solidFill>
            <a:ln w="6350" cap="rnd" cmpd="sng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904875" y="1539875"/>
            <a:ext cx="7315200" cy="1279525"/>
            <a:chOff x="904875" y="1539875"/>
            <a:chExt cx="7315200" cy="1279525"/>
          </a:xfrm>
        </p:grpSpPr>
        <p:sp>
          <p:nvSpPr>
            <p:cNvPr id="20" name="Rectangle 19"/>
            <p:cNvSpPr/>
            <p:nvPr/>
          </p:nvSpPr>
          <p:spPr>
            <a:xfrm>
              <a:off x="904875" y="1539875"/>
              <a:ext cx="7315200" cy="1279525"/>
            </a:xfrm>
            <a:prstGeom prst="rect">
              <a:avLst/>
            </a:prstGeom>
            <a:solidFill>
              <a:schemeClr val="bg1"/>
            </a:solidFill>
            <a:ln w="6350" cap="rnd" cmpd="sng" algn="ctr">
              <a:solidFill>
                <a:schemeClr val="accent1"/>
              </a:solidFill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904875" y="1539875"/>
              <a:ext cx="228600" cy="1279525"/>
            </a:xfrm>
            <a:prstGeom prst="rect">
              <a:avLst/>
            </a:prstGeom>
            <a:solidFill>
              <a:schemeClr val="accent1"/>
            </a:solidFill>
            <a:ln w="6350" cap="rnd" cmpd="sng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25" name="Subtitle 8"/>
          <p:cNvSpPr txBox="1">
            <a:spLocks/>
          </p:cNvSpPr>
          <p:nvPr/>
        </p:nvSpPr>
        <p:spPr bwMode="auto">
          <a:xfrm>
            <a:off x="3429000" y="0"/>
            <a:ext cx="5715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r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3" pitchFamily="18" charset="2"/>
              <a:buNone/>
              <a:defRPr sz="18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 algn="ctr" rtl="0" eaLnBrk="1" fontAlgn="base" hangingPunct="1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6000"/>
              <a:buFont typeface="Wingdings 3" pitchFamily="18" charset="2"/>
              <a:buNone/>
              <a:defRPr sz="23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fontAlgn="base" hangingPunct="1">
              <a:spcBef>
                <a:spcPts val="500"/>
              </a:spcBef>
              <a:spcAft>
                <a:spcPct val="0"/>
              </a:spcAft>
              <a:buClr>
                <a:srgbClr val="BCBCBC"/>
              </a:buClr>
              <a:buSzPct val="76000"/>
              <a:buFont typeface="Wingdings 3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fontAlgn="base" hangingPunct="1">
              <a:spcBef>
                <a:spcPts val="400"/>
              </a:spcBef>
              <a:spcAft>
                <a:spcPct val="0"/>
              </a:spcAft>
              <a:buClr>
                <a:srgbClr val="8BA2B4"/>
              </a:buClr>
              <a:buSzPct val="70000"/>
              <a:buFont typeface="Wingdings" pitchFamily="2" charset="2"/>
              <a:buNone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ts val="300"/>
              </a:spcBef>
              <a:buClr>
                <a:srgbClr val="9FB8CD">
                  <a:shade val="75000"/>
                </a:srgbClr>
              </a:buClr>
              <a:buSzPct val="75000"/>
              <a:buFont typeface="Wingdings 3"/>
              <a:buNone/>
              <a:defRPr kumimoji="0" lang="en-US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ts val="300"/>
              </a:spcBef>
              <a:buClr>
                <a:srgbClr val="727CA3">
                  <a:shade val="75000"/>
                </a:srgbClr>
              </a:buClr>
              <a:buSzPct val="75000"/>
              <a:buFont typeface="Wingdings 3"/>
              <a:buNone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ts val="300"/>
              </a:spcBef>
              <a:buClr>
                <a:prstClr val="white">
                  <a:shade val="50000"/>
                </a:prstClr>
              </a:buClr>
              <a:buSzPct val="75000"/>
              <a:buFont typeface="Wingdings 3"/>
              <a:buNone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ts val="300"/>
              </a:spcBef>
              <a:buClr>
                <a:srgbClr val="9FB8CD"/>
              </a:buClr>
              <a:buSzPct val="75000"/>
              <a:buFont typeface="Wingdings 3"/>
              <a:buNone/>
              <a:defRPr kumimoji="0"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6" name="Snip Diagonal Corner Rectangle 25"/>
          <p:cNvSpPr/>
          <p:nvPr/>
        </p:nvSpPr>
        <p:spPr>
          <a:xfrm>
            <a:off x="8458200" y="0"/>
            <a:ext cx="685800" cy="533400"/>
          </a:xfrm>
          <a:prstGeom prst="snip2DiagRect">
            <a:avLst>
              <a:gd name="adj1" fmla="val 0"/>
              <a:gd name="adj2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Snip Diagonal Corner Rectangle 26"/>
          <p:cNvSpPr/>
          <p:nvPr/>
        </p:nvSpPr>
        <p:spPr>
          <a:xfrm>
            <a:off x="3429000" y="0"/>
            <a:ext cx="5715000" cy="533400"/>
          </a:xfrm>
          <a:prstGeom prst="snip2DiagRect">
            <a:avLst>
              <a:gd name="adj1" fmla="val 0"/>
              <a:gd name="adj2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 rot="16200000">
            <a:off x="-129691" y="4102556"/>
            <a:ext cx="30680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Objectives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48080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92875"/>
            <a:ext cx="1981200" cy="365125"/>
          </a:xfrm>
        </p:spPr>
        <p:txBody>
          <a:bodyPr/>
          <a:lstStyle>
            <a:lvl1pPr>
              <a:defRPr b="1" smtClean="0">
                <a:solidFill>
                  <a:schemeClr val="tx2"/>
                </a:solidFill>
              </a:defRPr>
            </a:lvl1pPr>
          </a:lstStyle>
          <a:p>
            <a:fld id="{E6EFA536-BF07-417E-9D69-F23A20C072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42738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-9525"/>
            <a:ext cx="9144000" cy="6477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57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685800"/>
            <a:ext cx="8229600" cy="5638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92875"/>
            <a:ext cx="1981200" cy="365125"/>
          </a:xfrm>
        </p:spPr>
        <p:txBody>
          <a:bodyPr/>
          <a:lstStyle>
            <a:lvl1pPr>
              <a:defRPr b="1" smtClean="0">
                <a:solidFill>
                  <a:schemeClr val="tx2"/>
                </a:solidFill>
              </a:defRPr>
            </a:lvl1pPr>
          </a:lstStyle>
          <a:p>
            <a:fld id="{A0645F56-87C8-49AE-AB69-38FEEA9AA9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Straight Connector 28"/>
          <p:cNvSpPr>
            <a:spLocks noChangeShapeType="1"/>
          </p:cNvSpPr>
          <p:nvPr/>
        </p:nvSpPr>
        <p:spPr bwMode="auto">
          <a:xfrm>
            <a:off x="457200" y="6096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482243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4400" y="2819400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14400" y="2819400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/>
          <a:lstStyle>
            <a:lvl1pPr algn="r">
              <a:buNone/>
              <a:defRPr sz="32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975" y="6354763"/>
            <a:ext cx="1520825" cy="366712"/>
          </a:xfrm>
        </p:spPr>
        <p:txBody>
          <a:bodyPr/>
          <a:lstStyle>
            <a:lvl1pPr>
              <a:defRPr/>
            </a:lvl1pPr>
          </a:lstStyle>
          <a:p>
            <a:fld id="{1E5E0219-78E1-456D-A801-013E1821A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0047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8D3816-6D0C-4E7E-B1A8-F0B6F5B67F6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8970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anchor="b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DC322E-07E2-4A52-AABF-47EFD9B8173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3048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sosceles Triangle 2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A21BA2-8B7B-4B8A-BEFB-901CD3BC803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3579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" name="Isosceles Triangle 2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92AEC6-1B88-4FD8-A1C6-BBB32591F80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3768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21"/>
          <p:cNvSpPr>
            <a:spLocks noGrp="1"/>
          </p:cNvSpPr>
          <p:nvPr>
            <p:ph type="title"/>
          </p:nvPr>
        </p:nvSpPr>
        <p:spPr bwMode="auto">
          <a:xfrm>
            <a:off x="457200" y="152400"/>
            <a:ext cx="82296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10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612775" y="6356350"/>
            <a:ext cx="1981200" cy="3651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 smtClean="0">
                <a:solidFill>
                  <a:schemeClr val="tx2"/>
                </a:solidFill>
              </a:defRPr>
            </a:lvl1pPr>
          </a:lstStyle>
          <a:p>
            <a:fld id="{A0645F56-87C8-49AE-AB69-38FEEA9AA9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32" name="Straight Connector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" name="Isosceles Triangle 9"/>
          <p:cNvSpPr>
            <a:spLocks noChangeAspect="1"/>
          </p:cNvSpPr>
          <p:nvPr/>
        </p:nvSpPr>
        <p:spPr>
          <a:xfrm rot="5400000">
            <a:off x="-339725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6477000"/>
            <a:ext cx="9144000" cy="3810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Slide Number Placeholder 5"/>
          <p:cNvSpPr txBox="1">
            <a:spLocks/>
          </p:cNvSpPr>
          <p:nvPr/>
        </p:nvSpPr>
        <p:spPr>
          <a:xfrm>
            <a:off x="59636" y="6456226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en-US" sz="1100" dirty="0" smtClean="0">
                <a:ea typeface="ＭＳ Ｐゴシック" pitchFamily="64" charset="-128"/>
                <a:cs typeface="+mn-cs"/>
              </a:rPr>
              <a:t>SWE</a:t>
            </a:r>
            <a:r>
              <a:rPr lang="en-US" sz="1100" baseline="0" dirty="0" smtClean="0">
                <a:ea typeface="ＭＳ Ｐゴシック" pitchFamily="64" charset="-128"/>
                <a:cs typeface="+mn-cs"/>
              </a:rPr>
              <a:t> 205: Introduction to Software Engineering</a:t>
            </a:r>
            <a:endParaRPr lang="en-US" sz="1100" dirty="0">
              <a:ea typeface="ＭＳ Ｐゴシック" pitchFamily="64" charset="-128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  <p:sldLayoutId id="2147483719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  <p:sldLayoutId id="2147483726" r:id="rId11"/>
    <p:sldLayoutId id="2147483727" r:id="rId12"/>
    <p:sldLayoutId id="2147483728" r:id="rId1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9pPr>
    </p:titleStyle>
    <p:bodyStyle>
      <a:lvl1pPr marL="273050" indent="-273050" algn="l" rtl="0" eaLnBrk="1" fontAlgn="base" hangingPunct="1">
        <a:spcBef>
          <a:spcPts val="600"/>
        </a:spcBef>
        <a:spcAft>
          <a:spcPct val="0"/>
        </a:spcAft>
        <a:buClr>
          <a:schemeClr val="accent1"/>
        </a:buClr>
        <a:buSzPct val="76000"/>
        <a:buFont typeface="Wingdings 3" pitchFamily="18" charset="2"/>
        <a:buChar char="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73050" algn="l" rtl="0" eaLnBrk="1" fontAlgn="base" hangingPunct="1">
        <a:spcBef>
          <a:spcPts val="500"/>
        </a:spcBef>
        <a:spcAft>
          <a:spcPct val="0"/>
        </a:spcAft>
        <a:buClr>
          <a:schemeClr val="accent2"/>
        </a:buClr>
        <a:buSzPct val="76000"/>
        <a:buFont typeface="Wingdings 3" pitchFamily="18" charset="2"/>
        <a:buChar char=""/>
        <a:defRPr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325" indent="-228600" algn="l" rtl="0" eaLnBrk="1" fontAlgn="base" hangingPunct="1">
        <a:spcBef>
          <a:spcPts val="500"/>
        </a:spcBef>
        <a:spcAft>
          <a:spcPct val="0"/>
        </a:spcAft>
        <a:buClr>
          <a:srgbClr val="BCBCBC"/>
        </a:buClr>
        <a:buSzPct val="76000"/>
        <a:buFont typeface="Wingdings 3" pitchFamily="18" charset="2"/>
        <a:buChar char="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eaLnBrk="1" fontAlgn="base" hangingPunct="1">
        <a:spcBef>
          <a:spcPts val="400"/>
        </a:spcBef>
        <a:spcAft>
          <a:spcPct val="0"/>
        </a:spcAft>
        <a:buClr>
          <a:srgbClr val="8BA2B4"/>
        </a:buClr>
        <a:buSzPct val="70000"/>
        <a:buFont typeface="Wingdings" pitchFamily="2" charset="2"/>
        <a:buChar char="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fontAlgn="base" hangingPunct="1">
        <a:spcBef>
          <a:spcPts val="3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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emf"/><Relationship Id="rId5" Type="http://schemas.openxmlformats.org/officeDocument/2006/relationships/oleObject" Target="../embeddings/Microsoft_Word_97_-_2003_Document1.doc"/><Relationship Id="rId4" Type="http://schemas.openxmlformats.org/officeDocument/2006/relationships/oleObject" Target="../embeddings/oleObject1.bin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Lecture – </a:t>
            </a:r>
            <a:r>
              <a:rPr lang="en-US" dirty="0" smtClean="0"/>
              <a:t>09</a:t>
            </a:r>
            <a:r>
              <a:rPr lang="en-US" dirty="0"/>
              <a:t/>
            </a:r>
            <a:br>
              <a:rPr lang="en-US" dirty="0"/>
            </a:br>
            <a:r>
              <a:rPr lang="en-US" sz="1800" dirty="0"/>
              <a:t>Software Project </a:t>
            </a:r>
            <a:r>
              <a:rPr lang="en-US" sz="1800" dirty="0" smtClean="0"/>
              <a:t>Management &gt; </a:t>
            </a:r>
            <a:r>
              <a:rPr lang="en-US" dirty="0" smtClean="0"/>
              <a:t>Risk Management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1600" dirty="0" smtClean="0"/>
              <a:t>SWE </a:t>
            </a:r>
            <a:r>
              <a:rPr lang="en-US" sz="1600" dirty="0"/>
              <a:t>205 - Introduction to Software </a:t>
            </a:r>
            <a:r>
              <a:rPr lang="en-US" sz="1600" dirty="0" smtClean="0"/>
              <a:t>Engineering</a:t>
            </a:r>
            <a:endParaRPr lang="en-US" sz="1600" dirty="0"/>
          </a:p>
        </p:txBody>
      </p:sp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 smtClean="0"/>
              <a:t>Identify Risks</a:t>
            </a:r>
          </a:p>
          <a:p>
            <a:endParaRPr lang="en-US" dirty="0"/>
          </a:p>
          <a:p>
            <a:r>
              <a:rPr lang="en-US" dirty="0" smtClean="0"/>
              <a:t>Explain Risk Management Process</a:t>
            </a:r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5446493" y="4648200"/>
            <a:ext cx="3048000" cy="1803400"/>
            <a:chOff x="5203650" y="328004"/>
            <a:chExt cx="3783987" cy="2238858"/>
          </a:xfrm>
        </p:grpSpPr>
        <p:sp>
          <p:nvSpPr>
            <p:cNvPr id="7" name="Horizontal Scroll 6"/>
            <p:cNvSpPr/>
            <p:nvPr/>
          </p:nvSpPr>
          <p:spPr>
            <a:xfrm>
              <a:off x="6131796" y="638504"/>
              <a:ext cx="2855841" cy="1371602"/>
            </a:xfrm>
            <a:prstGeom prst="horizontalScroll">
              <a:avLst/>
            </a:prstGeom>
            <a:effectLst>
              <a:outerShdw blurRad="203200" dist="1143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sz="5400" dirty="0" smtClean="0"/>
                <a:t>22.1</a:t>
              </a:r>
              <a:endParaRPr lang="en-US" sz="5400" dirty="0"/>
            </a:p>
          </p:txBody>
        </p:sp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191463">
              <a:off x="5203650" y="328004"/>
              <a:ext cx="1822430" cy="223885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/>
        <p:txBody>
          <a:bodyPr lIns="91797" tIns="45898" rIns="91797" bIns="45898"/>
          <a:lstStyle/>
          <a:p>
            <a:r>
              <a:rPr lang="en-US" dirty="0"/>
              <a:t>Step 4</a:t>
            </a:r>
            <a:r>
              <a:rPr lang="en-US" dirty="0" smtClean="0"/>
              <a:t>: </a:t>
            </a:r>
            <a:r>
              <a:rPr lang="en-GB" dirty="0" smtClean="0"/>
              <a:t>Risk </a:t>
            </a:r>
            <a:r>
              <a:rPr lang="en-GB" dirty="0"/>
              <a:t>monitoring</a:t>
            </a:r>
          </a:p>
        </p:txBody>
      </p:sp>
      <p:sp>
        <p:nvSpPr>
          <p:cNvPr id="5837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 lIns="91797" tIns="45898" rIns="91797" bIns="45898"/>
          <a:lstStyle/>
          <a:p>
            <a:r>
              <a:rPr lang="en-GB" dirty="0"/>
              <a:t>Assess each identified risks regularly to decide whether or not it is becoming less or more probable.</a:t>
            </a:r>
          </a:p>
          <a:p>
            <a:endParaRPr lang="en-GB" dirty="0" smtClean="0"/>
          </a:p>
          <a:p>
            <a:r>
              <a:rPr lang="en-GB" dirty="0" smtClean="0"/>
              <a:t>Also </a:t>
            </a:r>
            <a:r>
              <a:rPr lang="en-GB" dirty="0"/>
              <a:t>assess whether the effects of the risk have changed.</a:t>
            </a:r>
          </a:p>
          <a:p>
            <a:endParaRPr lang="en-GB" dirty="0" smtClean="0"/>
          </a:p>
          <a:p>
            <a:r>
              <a:rPr lang="en-GB" dirty="0" smtClean="0"/>
              <a:t>Each </a:t>
            </a:r>
            <a:r>
              <a:rPr lang="en-GB" dirty="0"/>
              <a:t>key risk should be discussed at management progress meetings.</a:t>
            </a:r>
          </a:p>
        </p:txBody>
      </p:sp>
      <p:sp>
        <p:nvSpPr>
          <p:cNvPr id="12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4" name="section3"/>
          <p:cNvSpPr/>
          <p:nvPr/>
        </p:nvSpPr>
        <p:spPr>
          <a:xfrm>
            <a:off x="1270000" y="0"/>
            <a:ext cx="2039457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Risk Managment Process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5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PB"/>
          <p:cNvSpPr/>
          <p:nvPr/>
        </p:nvSpPr>
        <p:spPr>
          <a:xfrm>
            <a:off x="12700" y="6718300"/>
            <a:ext cx="7017327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10 of 11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1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 Points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endParaRPr lang="en-GB" sz="2800" dirty="0" smtClean="0"/>
          </a:p>
          <a:p>
            <a:pPr lvl="1">
              <a:lnSpc>
                <a:spcPct val="90000"/>
              </a:lnSpc>
            </a:pPr>
            <a:endParaRPr lang="en-GB" sz="2200" dirty="0" smtClean="0"/>
          </a:p>
          <a:p>
            <a:pPr>
              <a:lnSpc>
                <a:spcPct val="90000"/>
              </a:lnSpc>
            </a:pPr>
            <a:endParaRPr lang="en-GB" sz="2500" dirty="0" smtClean="0"/>
          </a:p>
          <a:p>
            <a:pPr>
              <a:lnSpc>
                <a:spcPct val="90000"/>
              </a:lnSpc>
            </a:pPr>
            <a:r>
              <a:rPr lang="en-GB" sz="2500" dirty="0" smtClean="0"/>
              <a:t>Major project risks should be identified and assessed.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FA536-BF07-417E-9D69-F23A20C07272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15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7" name="section3"/>
          <p:cNvSpPr/>
          <p:nvPr/>
        </p:nvSpPr>
        <p:spPr>
          <a:xfrm>
            <a:off x="1270000" y="0"/>
            <a:ext cx="177619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Risk Managment Process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8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PB"/>
          <p:cNvSpPr/>
          <p:nvPr/>
        </p:nvSpPr>
        <p:spPr>
          <a:xfrm>
            <a:off x="12700" y="6718300"/>
            <a:ext cx="77216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11 of 11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dirty="0" smtClean="0"/>
              <a:t>Risk Management</a:t>
            </a:r>
            <a:endParaRPr lang="en-US" dirty="0" smtClean="0"/>
          </a:p>
        </p:txBody>
      </p:sp>
      <p:sp>
        <p:nvSpPr>
          <p:cNvPr id="4915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en-GB" sz="2800" dirty="0" smtClean="0"/>
              <a:t>Risk management is </a:t>
            </a:r>
            <a:r>
              <a:rPr lang="en-GB" sz="2800" dirty="0" smtClean="0"/>
              <a:t>concerned </a:t>
            </a:r>
            <a:r>
              <a:rPr lang="en-GB" sz="2800" dirty="0" smtClean="0"/>
              <a:t>with identifying </a:t>
            </a:r>
            <a:br>
              <a:rPr lang="en-GB" sz="2800" dirty="0" smtClean="0"/>
            </a:br>
            <a:r>
              <a:rPr lang="en-GB" sz="2800" dirty="0" smtClean="0"/>
              <a:t>risks and drawing up plans to minimise their effect on a project.</a:t>
            </a:r>
          </a:p>
          <a:p>
            <a:pPr eaLnBrk="1" hangingPunct="1">
              <a:lnSpc>
                <a:spcPct val="90000"/>
              </a:lnSpc>
            </a:pPr>
            <a:endParaRPr lang="en-GB" sz="2800" dirty="0" smtClean="0"/>
          </a:p>
          <a:p>
            <a:pPr eaLnBrk="1" hangingPunct="1">
              <a:lnSpc>
                <a:spcPct val="90000"/>
              </a:lnSpc>
            </a:pPr>
            <a:r>
              <a:rPr lang="en-GB" sz="2800" dirty="0" smtClean="0"/>
              <a:t>A risk is a probability that some adverse circumstance will occur </a:t>
            </a:r>
          </a:p>
          <a:p>
            <a:pPr lvl="1" eaLnBrk="1" hangingPunct="1">
              <a:lnSpc>
                <a:spcPct val="90000"/>
              </a:lnSpc>
            </a:pPr>
            <a:r>
              <a:rPr lang="en-GB" sz="2400" b="1" dirty="0" smtClean="0"/>
              <a:t>Project risks </a:t>
            </a:r>
            <a:r>
              <a:rPr lang="en-GB" sz="2400" dirty="0" smtClean="0"/>
              <a:t>affect schedule or resources;</a:t>
            </a:r>
          </a:p>
          <a:p>
            <a:pPr lvl="1" eaLnBrk="1" hangingPunct="1">
              <a:lnSpc>
                <a:spcPct val="90000"/>
              </a:lnSpc>
            </a:pPr>
            <a:r>
              <a:rPr lang="en-GB" sz="2400" b="1" dirty="0" smtClean="0"/>
              <a:t>Product risks </a:t>
            </a:r>
            <a:r>
              <a:rPr lang="en-GB" sz="2400" dirty="0" smtClean="0"/>
              <a:t>affect the quality or performance of the software being developed;</a:t>
            </a:r>
          </a:p>
          <a:p>
            <a:pPr lvl="1" eaLnBrk="1" hangingPunct="1">
              <a:lnSpc>
                <a:spcPct val="90000"/>
              </a:lnSpc>
            </a:pPr>
            <a:r>
              <a:rPr lang="en-GB" sz="2400" b="1" dirty="0" smtClean="0"/>
              <a:t>Business risks </a:t>
            </a:r>
            <a:r>
              <a:rPr lang="en-GB" sz="2400" dirty="0" smtClean="0"/>
              <a:t>affect the organisation developing or procuring the software.</a:t>
            </a:r>
            <a:endParaRPr lang="en-US" sz="2400" dirty="0" smtClean="0"/>
          </a:p>
        </p:txBody>
      </p:sp>
      <p:sp>
        <p:nvSpPr>
          <p:cNvPr id="2662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DBFC4AFF-0961-4080-B833-D7BC9860767A}" type="slidenum">
              <a:rPr lang="ar-SA"/>
              <a:pPr/>
              <a:t>2</a:t>
            </a:fld>
            <a:endParaRPr lang="en-US"/>
          </a:p>
        </p:txBody>
      </p:sp>
      <p:sp>
        <p:nvSpPr>
          <p:cNvPr id="15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section2"/>
          <p:cNvSpPr/>
          <p:nvPr/>
        </p:nvSpPr>
        <p:spPr>
          <a:xfrm>
            <a:off x="-1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Introduction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7" name="section3"/>
          <p:cNvSpPr/>
          <p:nvPr/>
        </p:nvSpPr>
        <p:spPr>
          <a:xfrm>
            <a:off x="1270000" y="0"/>
            <a:ext cx="177619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Risk Managment Process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8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PB"/>
          <p:cNvSpPr/>
          <p:nvPr/>
        </p:nvSpPr>
        <p:spPr>
          <a:xfrm>
            <a:off x="12700" y="6718300"/>
            <a:ext cx="1383145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2 of 11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/>
              <a:t>Risk Management - Example</a:t>
            </a:r>
            <a:endParaRPr lang="en-US" smtClean="0"/>
          </a:p>
        </p:txBody>
      </p:sp>
      <p:sp>
        <p:nvSpPr>
          <p:cNvPr id="5120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/>
              <a:t>An experience Programmer leaves a project.</a:t>
            </a:r>
          </a:p>
          <a:p>
            <a:pPr lvl="1" eaLnBrk="1" hangingPunct="1"/>
            <a:endParaRPr lang="en-US" dirty="0" smtClean="0"/>
          </a:p>
          <a:p>
            <a:pPr lvl="1" eaLnBrk="1" hangingPunct="1"/>
            <a:r>
              <a:rPr lang="en-US" dirty="0" smtClean="0"/>
              <a:t>Project risk - possible delay in system delivery.</a:t>
            </a:r>
          </a:p>
          <a:p>
            <a:pPr lvl="1" eaLnBrk="1" hangingPunct="1"/>
            <a:endParaRPr lang="en-US" dirty="0" smtClean="0"/>
          </a:p>
          <a:p>
            <a:pPr lvl="1" eaLnBrk="1" hangingPunct="1"/>
            <a:r>
              <a:rPr lang="en-US" dirty="0" smtClean="0"/>
              <a:t>Product risk - Replacement may be less experienced and more chances of errors.</a:t>
            </a:r>
          </a:p>
          <a:p>
            <a:pPr lvl="1" eaLnBrk="1" hangingPunct="1"/>
            <a:endParaRPr lang="en-US" dirty="0" smtClean="0"/>
          </a:p>
          <a:p>
            <a:pPr lvl="1" eaLnBrk="1" hangingPunct="1"/>
            <a:r>
              <a:rPr lang="en-US" dirty="0" smtClean="0"/>
              <a:t>Business risk - Programmer’s experience is not available for future products. </a:t>
            </a:r>
          </a:p>
        </p:txBody>
      </p:sp>
      <p:sp>
        <p:nvSpPr>
          <p:cNvPr id="2765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A3AE87C6-817D-46EF-9672-A84020B31BC5}" type="slidenum">
              <a:rPr lang="ar-SA"/>
              <a:pPr/>
              <a:t>3</a:t>
            </a:fld>
            <a:endParaRPr lang="en-US"/>
          </a:p>
        </p:txBody>
      </p:sp>
      <p:sp>
        <p:nvSpPr>
          <p:cNvPr id="12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ection2"/>
          <p:cNvSpPr/>
          <p:nvPr/>
        </p:nvSpPr>
        <p:spPr>
          <a:xfrm>
            <a:off x="-1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Introduction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4" name="section3"/>
          <p:cNvSpPr/>
          <p:nvPr/>
        </p:nvSpPr>
        <p:spPr>
          <a:xfrm>
            <a:off x="1270000" y="0"/>
            <a:ext cx="177619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Risk Managment Process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5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PB"/>
          <p:cNvSpPr/>
          <p:nvPr/>
        </p:nvSpPr>
        <p:spPr>
          <a:xfrm>
            <a:off x="12700" y="6718300"/>
            <a:ext cx="2087418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3 of 11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FA536-BF07-417E-9D69-F23A20C07272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3733800" y="1371600"/>
            <a:ext cx="2133600" cy="533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</a:rPr>
              <a:t>Technology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172200" y="4495800"/>
            <a:ext cx="2133600" cy="533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</a:rPr>
              <a:t>Schedule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657600" y="5638800"/>
            <a:ext cx="2133600" cy="533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</a:rPr>
              <a:t>Budget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219200" y="4495800"/>
            <a:ext cx="2133600" cy="533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</a:rPr>
              <a:t>Team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248400" y="2590800"/>
            <a:ext cx="2133600" cy="533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</a:rPr>
              <a:t>Software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143000" y="2590800"/>
            <a:ext cx="2133600" cy="533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</a:rPr>
              <a:t>Hardware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2895600" y="1905000"/>
            <a:ext cx="3810000" cy="3810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dirty="0" smtClean="0"/>
              <a:t>System</a:t>
            </a:r>
            <a:endParaRPr lang="en-US" sz="6600" dirty="0"/>
          </a:p>
        </p:txBody>
      </p:sp>
      <p:sp>
        <p:nvSpPr>
          <p:cNvPr id="20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section2"/>
          <p:cNvSpPr/>
          <p:nvPr/>
        </p:nvSpPr>
        <p:spPr>
          <a:xfrm>
            <a:off x="-1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Introduction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2" name="section3"/>
          <p:cNvSpPr/>
          <p:nvPr/>
        </p:nvSpPr>
        <p:spPr>
          <a:xfrm>
            <a:off x="1270000" y="0"/>
            <a:ext cx="177619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Risk Managment Process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3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PB"/>
          <p:cNvSpPr/>
          <p:nvPr/>
        </p:nvSpPr>
        <p:spPr>
          <a:xfrm>
            <a:off x="12700" y="6718300"/>
            <a:ext cx="2791691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4 of 11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The risk management process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en-GB" sz="2800" dirty="0" smtClean="0"/>
              <a:t>1 - Risk identification</a:t>
            </a:r>
          </a:p>
          <a:p>
            <a:pPr lvl="1">
              <a:lnSpc>
                <a:spcPct val="90000"/>
              </a:lnSpc>
            </a:pPr>
            <a:r>
              <a:rPr lang="en-GB" sz="2400" dirty="0" smtClean="0"/>
              <a:t>Identify project, product and business risks;</a:t>
            </a:r>
          </a:p>
          <a:p>
            <a:pPr>
              <a:lnSpc>
                <a:spcPct val="90000"/>
              </a:lnSpc>
            </a:pPr>
            <a:endParaRPr lang="en-GB" sz="2800" dirty="0" smtClean="0"/>
          </a:p>
          <a:p>
            <a:pPr marL="0" indent="0">
              <a:lnSpc>
                <a:spcPct val="90000"/>
              </a:lnSpc>
              <a:buNone/>
            </a:pPr>
            <a:r>
              <a:rPr lang="en-GB" sz="2800" dirty="0" smtClean="0"/>
              <a:t>2 - Risk analysis</a:t>
            </a:r>
          </a:p>
          <a:p>
            <a:pPr lvl="1">
              <a:lnSpc>
                <a:spcPct val="90000"/>
              </a:lnSpc>
            </a:pPr>
            <a:r>
              <a:rPr lang="en-GB" sz="2400" dirty="0" smtClean="0"/>
              <a:t>Assess the likelihood and consequences of these risks;</a:t>
            </a:r>
          </a:p>
          <a:p>
            <a:pPr>
              <a:lnSpc>
                <a:spcPct val="90000"/>
              </a:lnSpc>
            </a:pPr>
            <a:endParaRPr lang="en-GB" sz="2800" dirty="0" smtClean="0"/>
          </a:p>
          <a:p>
            <a:pPr marL="0" indent="0">
              <a:lnSpc>
                <a:spcPct val="90000"/>
              </a:lnSpc>
              <a:buNone/>
            </a:pPr>
            <a:r>
              <a:rPr lang="en-GB" sz="2800" dirty="0" smtClean="0"/>
              <a:t>3 - Risk planning</a:t>
            </a:r>
          </a:p>
          <a:p>
            <a:pPr lvl="1">
              <a:lnSpc>
                <a:spcPct val="90000"/>
              </a:lnSpc>
            </a:pPr>
            <a:r>
              <a:rPr lang="en-GB" sz="2400" dirty="0" smtClean="0"/>
              <a:t>Draw up plans to avoid or minimise the effects of the risk;</a:t>
            </a:r>
          </a:p>
          <a:p>
            <a:pPr>
              <a:lnSpc>
                <a:spcPct val="90000"/>
              </a:lnSpc>
            </a:pPr>
            <a:endParaRPr lang="en-GB" sz="2800" dirty="0" smtClean="0"/>
          </a:p>
          <a:p>
            <a:pPr marL="0" indent="0">
              <a:lnSpc>
                <a:spcPct val="90000"/>
              </a:lnSpc>
              <a:buNone/>
            </a:pPr>
            <a:r>
              <a:rPr lang="en-GB" sz="2800" dirty="0" smtClean="0"/>
              <a:t>4 - Risk monitoring</a:t>
            </a:r>
          </a:p>
          <a:p>
            <a:pPr lvl="1">
              <a:lnSpc>
                <a:spcPct val="90000"/>
              </a:lnSpc>
            </a:pPr>
            <a:r>
              <a:rPr lang="en-GB" sz="2400" dirty="0" smtClean="0"/>
              <a:t>Monitor the risks throughout the project;</a:t>
            </a:r>
          </a:p>
          <a:p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FA536-BF07-417E-9D69-F23A20C07272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15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7" name="section3"/>
          <p:cNvSpPr/>
          <p:nvPr/>
        </p:nvSpPr>
        <p:spPr>
          <a:xfrm>
            <a:off x="1270000" y="0"/>
            <a:ext cx="2039457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Risk Managment Process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8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PB"/>
          <p:cNvSpPr/>
          <p:nvPr/>
        </p:nvSpPr>
        <p:spPr>
          <a:xfrm>
            <a:off x="12700" y="6718300"/>
            <a:ext cx="3495964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5 of 11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Risk Management Process</a:t>
            </a:r>
          </a:p>
        </p:txBody>
      </p:sp>
      <p:sp>
        <p:nvSpPr>
          <p:cNvPr id="2867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D1A923D-70CC-4FB7-868A-143661D69976}" type="slidenum">
              <a:rPr lang="ar-SA"/>
              <a:pPr/>
              <a:t>6</a:t>
            </a:fld>
            <a:endParaRPr lang="en-US"/>
          </a:p>
        </p:txBody>
      </p:sp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10136" y="5463822"/>
            <a:ext cx="2891589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" name="Group 5"/>
          <p:cNvGrpSpPr/>
          <p:nvPr/>
        </p:nvGrpSpPr>
        <p:grpSpPr>
          <a:xfrm>
            <a:off x="130058" y="2489474"/>
            <a:ext cx="1737360" cy="702454"/>
            <a:chOff x="2736348" y="1883509"/>
            <a:chExt cx="1862559" cy="665257"/>
          </a:xfrm>
        </p:grpSpPr>
        <p:sp>
          <p:nvSpPr>
            <p:cNvPr id="8" name="Rounded Rectangle 7"/>
            <p:cNvSpPr/>
            <p:nvPr/>
          </p:nvSpPr>
          <p:spPr>
            <a:xfrm>
              <a:off x="2736348" y="1883509"/>
              <a:ext cx="1862559" cy="665257"/>
            </a:xfrm>
            <a:prstGeom prst="roundRect">
              <a:avLst>
                <a:gd name="adj" fmla="val 50000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 smtClean="0"/>
                <a:t>Risk identification</a:t>
              </a:r>
              <a:endParaRPr lang="en-US" sz="2000" dirty="0"/>
            </a:p>
          </p:txBody>
        </p:sp>
        <p:sp>
          <p:nvSpPr>
            <p:cNvPr id="9" name="Oval 8"/>
            <p:cNvSpPr/>
            <p:nvPr/>
          </p:nvSpPr>
          <p:spPr>
            <a:xfrm>
              <a:off x="4031747" y="2411506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10" name="Oval 9"/>
            <p:cNvSpPr/>
            <p:nvPr/>
          </p:nvSpPr>
          <p:spPr>
            <a:xfrm>
              <a:off x="3193547" y="2410448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11" name="Oval 10"/>
            <p:cNvSpPr/>
            <p:nvPr/>
          </p:nvSpPr>
          <p:spPr>
            <a:xfrm>
              <a:off x="319354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12" name="Oval 11"/>
            <p:cNvSpPr/>
            <p:nvPr/>
          </p:nvSpPr>
          <p:spPr>
            <a:xfrm>
              <a:off x="401269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13" name="Oval 12"/>
            <p:cNvSpPr/>
            <p:nvPr/>
          </p:nvSpPr>
          <p:spPr>
            <a:xfrm>
              <a:off x="2767689" y="2005689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14" name="Oval 13"/>
            <p:cNvSpPr/>
            <p:nvPr/>
          </p:nvSpPr>
          <p:spPr>
            <a:xfrm>
              <a:off x="2754084" y="2318652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15" name="Oval 14"/>
            <p:cNvSpPr/>
            <p:nvPr/>
          </p:nvSpPr>
          <p:spPr>
            <a:xfrm>
              <a:off x="4480833" y="2343153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16" name="Oval 15"/>
            <p:cNvSpPr/>
            <p:nvPr/>
          </p:nvSpPr>
          <p:spPr>
            <a:xfrm>
              <a:off x="4488996" y="2030190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</p:grpSp>
      <p:cxnSp>
        <p:nvCxnSpPr>
          <p:cNvPr id="17" name="Straight Arrow Connector 16"/>
          <p:cNvCxnSpPr>
            <a:stCxn id="8" idx="3"/>
            <a:endCxn id="19" idx="1"/>
          </p:cNvCxnSpPr>
          <p:nvPr/>
        </p:nvCxnSpPr>
        <p:spPr>
          <a:xfrm flipV="1">
            <a:off x="1867418" y="2838246"/>
            <a:ext cx="510022" cy="2455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Group 17"/>
          <p:cNvGrpSpPr/>
          <p:nvPr/>
        </p:nvGrpSpPr>
        <p:grpSpPr>
          <a:xfrm>
            <a:off x="2377440" y="2486932"/>
            <a:ext cx="1737360" cy="702627"/>
            <a:chOff x="2736347" y="1883509"/>
            <a:chExt cx="1862559" cy="665257"/>
          </a:xfrm>
        </p:grpSpPr>
        <p:sp>
          <p:nvSpPr>
            <p:cNvPr id="19" name="Rounded Rectangle 18"/>
            <p:cNvSpPr/>
            <p:nvPr/>
          </p:nvSpPr>
          <p:spPr>
            <a:xfrm>
              <a:off x="2736347" y="1883509"/>
              <a:ext cx="1862559" cy="665257"/>
            </a:xfrm>
            <a:prstGeom prst="roundRect">
              <a:avLst>
                <a:gd name="adj" fmla="val 50000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 smtClean="0"/>
                <a:t>Risk analysis</a:t>
              </a:r>
              <a:endParaRPr lang="en-US" sz="2000" dirty="0"/>
            </a:p>
          </p:txBody>
        </p:sp>
        <p:sp>
          <p:nvSpPr>
            <p:cNvPr id="20" name="Oval 19"/>
            <p:cNvSpPr/>
            <p:nvPr/>
          </p:nvSpPr>
          <p:spPr>
            <a:xfrm>
              <a:off x="4148937" y="2411506"/>
              <a:ext cx="171449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21" name="Oval 20"/>
            <p:cNvSpPr/>
            <p:nvPr/>
          </p:nvSpPr>
          <p:spPr>
            <a:xfrm>
              <a:off x="2979850" y="2410448"/>
              <a:ext cx="171449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22" name="Oval 21"/>
            <p:cNvSpPr/>
            <p:nvPr/>
          </p:nvSpPr>
          <p:spPr>
            <a:xfrm>
              <a:off x="319354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23" name="Oval 22"/>
            <p:cNvSpPr/>
            <p:nvPr/>
          </p:nvSpPr>
          <p:spPr>
            <a:xfrm>
              <a:off x="401269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24" name="Oval 23"/>
            <p:cNvSpPr/>
            <p:nvPr/>
          </p:nvSpPr>
          <p:spPr>
            <a:xfrm>
              <a:off x="2767689" y="2005689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25" name="Oval 24"/>
            <p:cNvSpPr/>
            <p:nvPr/>
          </p:nvSpPr>
          <p:spPr>
            <a:xfrm>
              <a:off x="2754084" y="2318652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26" name="Oval 25"/>
            <p:cNvSpPr/>
            <p:nvPr/>
          </p:nvSpPr>
          <p:spPr>
            <a:xfrm>
              <a:off x="4480833" y="2343153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27" name="Oval 26"/>
            <p:cNvSpPr/>
            <p:nvPr/>
          </p:nvSpPr>
          <p:spPr>
            <a:xfrm>
              <a:off x="4488996" y="2030190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4587240" y="2489474"/>
            <a:ext cx="1737360" cy="702454"/>
            <a:chOff x="2736347" y="1883509"/>
            <a:chExt cx="1862559" cy="665257"/>
          </a:xfrm>
        </p:grpSpPr>
        <p:sp>
          <p:nvSpPr>
            <p:cNvPr id="29" name="Rounded Rectangle 28"/>
            <p:cNvSpPr/>
            <p:nvPr/>
          </p:nvSpPr>
          <p:spPr>
            <a:xfrm>
              <a:off x="2736347" y="1883509"/>
              <a:ext cx="1862559" cy="665257"/>
            </a:xfrm>
            <a:prstGeom prst="roundRect">
              <a:avLst>
                <a:gd name="adj" fmla="val 50000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 smtClean="0"/>
                <a:t>Risk planning</a:t>
              </a:r>
              <a:endParaRPr lang="en-US" sz="2000" dirty="0"/>
            </a:p>
          </p:txBody>
        </p:sp>
        <p:sp>
          <p:nvSpPr>
            <p:cNvPr id="30" name="Oval 29"/>
            <p:cNvSpPr/>
            <p:nvPr/>
          </p:nvSpPr>
          <p:spPr>
            <a:xfrm>
              <a:off x="4031747" y="2411506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31" name="Oval 30"/>
            <p:cNvSpPr/>
            <p:nvPr/>
          </p:nvSpPr>
          <p:spPr>
            <a:xfrm>
              <a:off x="3193547" y="2410448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32" name="Oval 31"/>
            <p:cNvSpPr/>
            <p:nvPr/>
          </p:nvSpPr>
          <p:spPr>
            <a:xfrm>
              <a:off x="319354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33" name="Oval 32"/>
            <p:cNvSpPr/>
            <p:nvPr/>
          </p:nvSpPr>
          <p:spPr>
            <a:xfrm>
              <a:off x="401269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34" name="Oval 33"/>
            <p:cNvSpPr/>
            <p:nvPr/>
          </p:nvSpPr>
          <p:spPr>
            <a:xfrm>
              <a:off x="2767689" y="2005689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35" name="Oval 34"/>
            <p:cNvSpPr/>
            <p:nvPr/>
          </p:nvSpPr>
          <p:spPr>
            <a:xfrm>
              <a:off x="2754084" y="2318652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36" name="Oval 35"/>
            <p:cNvSpPr/>
            <p:nvPr/>
          </p:nvSpPr>
          <p:spPr>
            <a:xfrm>
              <a:off x="4480833" y="2343153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37" name="Oval 36"/>
            <p:cNvSpPr/>
            <p:nvPr/>
          </p:nvSpPr>
          <p:spPr>
            <a:xfrm>
              <a:off x="4488996" y="2030190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6797040" y="2492633"/>
            <a:ext cx="1737360" cy="699295"/>
            <a:chOff x="2736347" y="1883509"/>
            <a:chExt cx="1862559" cy="665257"/>
          </a:xfrm>
        </p:grpSpPr>
        <p:sp>
          <p:nvSpPr>
            <p:cNvPr id="39" name="Rounded Rectangle 38"/>
            <p:cNvSpPr/>
            <p:nvPr/>
          </p:nvSpPr>
          <p:spPr>
            <a:xfrm>
              <a:off x="2736347" y="1883509"/>
              <a:ext cx="1862559" cy="665257"/>
            </a:xfrm>
            <a:prstGeom prst="roundRect">
              <a:avLst>
                <a:gd name="adj" fmla="val 50000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 smtClean="0"/>
                <a:t>Risk monitoring</a:t>
              </a:r>
              <a:endParaRPr lang="en-US" sz="2000" dirty="0"/>
            </a:p>
          </p:txBody>
        </p:sp>
        <p:sp>
          <p:nvSpPr>
            <p:cNvPr id="40" name="Oval 39"/>
            <p:cNvSpPr/>
            <p:nvPr/>
          </p:nvSpPr>
          <p:spPr>
            <a:xfrm>
              <a:off x="4031747" y="2411506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41" name="Oval 40"/>
            <p:cNvSpPr/>
            <p:nvPr/>
          </p:nvSpPr>
          <p:spPr>
            <a:xfrm>
              <a:off x="3193547" y="2410448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42" name="Oval 41"/>
            <p:cNvSpPr/>
            <p:nvPr/>
          </p:nvSpPr>
          <p:spPr>
            <a:xfrm>
              <a:off x="319354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43" name="Oval 42"/>
            <p:cNvSpPr/>
            <p:nvPr/>
          </p:nvSpPr>
          <p:spPr>
            <a:xfrm>
              <a:off x="401269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44" name="Oval 43"/>
            <p:cNvSpPr/>
            <p:nvPr/>
          </p:nvSpPr>
          <p:spPr>
            <a:xfrm>
              <a:off x="2767689" y="2005689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45" name="Oval 44"/>
            <p:cNvSpPr/>
            <p:nvPr/>
          </p:nvSpPr>
          <p:spPr>
            <a:xfrm>
              <a:off x="2754084" y="2318652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46" name="Oval 45"/>
            <p:cNvSpPr/>
            <p:nvPr/>
          </p:nvSpPr>
          <p:spPr>
            <a:xfrm>
              <a:off x="4480833" y="2343153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47" name="Oval 46"/>
            <p:cNvSpPr/>
            <p:nvPr/>
          </p:nvSpPr>
          <p:spPr>
            <a:xfrm>
              <a:off x="4488996" y="2030190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</p:grpSp>
      <p:cxnSp>
        <p:nvCxnSpPr>
          <p:cNvPr id="48" name="Straight Arrow Connector 47"/>
          <p:cNvCxnSpPr>
            <a:stCxn id="8" idx="2"/>
            <a:endCxn id="74" idx="0"/>
          </p:cNvCxnSpPr>
          <p:nvPr/>
        </p:nvCxnSpPr>
        <p:spPr>
          <a:xfrm>
            <a:off x="998738" y="3191928"/>
            <a:ext cx="10172" cy="999072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>
            <a:stCxn id="19" idx="3"/>
            <a:endCxn id="29" idx="1"/>
          </p:cNvCxnSpPr>
          <p:nvPr/>
        </p:nvCxnSpPr>
        <p:spPr>
          <a:xfrm>
            <a:off x="4114800" y="2838246"/>
            <a:ext cx="472440" cy="2455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>
            <a:stCxn id="29" idx="3"/>
            <a:endCxn id="39" idx="1"/>
          </p:cNvCxnSpPr>
          <p:nvPr/>
        </p:nvCxnSpPr>
        <p:spPr>
          <a:xfrm>
            <a:off x="6324600" y="2840701"/>
            <a:ext cx="472440" cy="1580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125"/>
          <p:cNvCxnSpPr>
            <a:stCxn id="39" idx="3"/>
            <a:endCxn id="19" idx="0"/>
          </p:cNvCxnSpPr>
          <p:nvPr/>
        </p:nvCxnSpPr>
        <p:spPr>
          <a:xfrm flipH="1" flipV="1">
            <a:off x="3246120" y="2486932"/>
            <a:ext cx="5288280" cy="355349"/>
          </a:xfrm>
          <a:prstGeom prst="bentConnector4">
            <a:avLst>
              <a:gd name="adj1" fmla="val -4323"/>
              <a:gd name="adj2" fmla="val 272344"/>
            </a:avLst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3" name="Group 72"/>
          <p:cNvGrpSpPr/>
          <p:nvPr/>
        </p:nvGrpSpPr>
        <p:grpSpPr>
          <a:xfrm>
            <a:off x="228600" y="4191000"/>
            <a:ext cx="1560619" cy="702454"/>
            <a:chOff x="2736348" y="1883509"/>
            <a:chExt cx="1862559" cy="665257"/>
          </a:xfrm>
        </p:grpSpPr>
        <p:sp>
          <p:nvSpPr>
            <p:cNvPr id="74" name="Rounded Rectangle 73"/>
            <p:cNvSpPr/>
            <p:nvPr/>
          </p:nvSpPr>
          <p:spPr>
            <a:xfrm>
              <a:off x="2736348" y="1883509"/>
              <a:ext cx="1862559" cy="665257"/>
            </a:xfrm>
            <a:prstGeom prst="roundRect">
              <a:avLst>
                <a:gd name="adj" fmla="val 0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/>
                <a:t>List of potential risks</a:t>
              </a:r>
              <a:endParaRPr lang="en-US" sz="1600" dirty="0"/>
            </a:p>
          </p:txBody>
        </p:sp>
        <p:sp>
          <p:nvSpPr>
            <p:cNvPr id="75" name="Oval 74"/>
            <p:cNvSpPr/>
            <p:nvPr/>
          </p:nvSpPr>
          <p:spPr>
            <a:xfrm>
              <a:off x="4031747" y="2411506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Oval 75"/>
            <p:cNvSpPr/>
            <p:nvPr/>
          </p:nvSpPr>
          <p:spPr>
            <a:xfrm>
              <a:off x="3193547" y="2410448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Oval 76"/>
            <p:cNvSpPr/>
            <p:nvPr/>
          </p:nvSpPr>
          <p:spPr>
            <a:xfrm>
              <a:off x="319354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Oval 77"/>
            <p:cNvSpPr/>
            <p:nvPr/>
          </p:nvSpPr>
          <p:spPr>
            <a:xfrm>
              <a:off x="401269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Oval 78"/>
            <p:cNvSpPr/>
            <p:nvPr/>
          </p:nvSpPr>
          <p:spPr>
            <a:xfrm>
              <a:off x="2767689" y="2005689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Oval 79"/>
            <p:cNvSpPr/>
            <p:nvPr/>
          </p:nvSpPr>
          <p:spPr>
            <a:xfrm>
              <a:off x="2754084" y="2318652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Oval 80"/>
            <p:cNvSpPr/>
            <p:nvPr/>
          </p:nvSpPr>
          <p:spPr>
            <a:xfrm>
              <a:off x="4480833" y="2343153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Oval 81"/>
            <p:cNvSpPr/>
            <p:nvPr/>
          </p:nvSpPr>
          <p:spPr>
            <a:xfrm>
              <a:off x="4488996" y="2030190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85" name="Straight Arrow Connector 84"/>
          <p:cNvCxnSpPr>
            <a:stCxn id="19" idx="2"/>
            <a:endCxn id="87" idx="0"/>
          </p:cNvCxnSpPr>
          <p:nvPr/>
        </p:nvCxnSpPr>
        <p:spPr>
          <a:xfrm>
            <a:off x="3246120" y="3189559"/>
            <a:ext cx="12171" cy="996076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6" name="Group 85"/>
          <p:cNvGrpSpPr/>
          <p:nvPr/>
        </p:nvGrpSpPr>
        <p:grpSpPr>
          <a:xfrm>
            <a:off x="2477981" y="4185635"/>
            <a:ext cx="1560619" cy="702454"/>
            <a:chOff x="2736348" y="1883509"/>
            <a:chExt cx="1862559" cy="665257"/>
          </a:xfrm>
        </p:grpSpPr>
        <p:sp>
          <p:nvSpPr>
            <p:cNvPr id="87" name="Rounded Rectangle 86"/>
            <p:cNvSpPr/>
            <p:nvPr/>
          </p:nvSpPr>
          <p:spPr>
            <a:xfrm>
              <a:off x="2736348" y="1883509"/>
              <a:ext cx="1862559" cy="665257"/>
            </a:xfrm>
            <a:prstGeom prst="roundRect">
              <a:avLst>
                <a:gd name="adj" fmla="val 0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/>
                <a:t>Prioritized risk list</a:t>
              </a:r>
              <a:endParaRPr lang="en-US" sz="1600" dirty="0"/>
            </a:p>
          </p:txBody>
        </p:sp>
        <p:sp>
          <p:nvSpPr>
            <p:cNvPr id="88" name="Oval 87"/>
            <p:cNvSpPr/>
            <p:nvPr/>
          </p:nvSpPr>
          <p:spPr>
            <a:xfrm>
              <a:off x="4031747" y="2411506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Oval 88"/>
            <p:cNvSpPr/>
            <p:nvPr/>
          </p:nvSpPr>
          <p:spPr>
            <a:xfrm>
              <a:off x="3193547" y="2410448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Oval 89"/>
            <p:cNvSpPr/>
            <p:nvPr/>
          </p:nvSpPr>
          <p:spPr>
            <a:xfrm>
              <a:off x="319354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Oval 90"/>
            <p:cNvSpPr/>
            <p:nvPr/>
          </p:nvSpPr>
          <p:spPr>
            <a:xfrm>
              <a:off x="401269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Oval 91"/>
            <p:cNvSpPr/>
            <p:nvPr/>
          </p:nvSpPr>
          <p:spPr>
            <a:xfrm>
              <a:off x="2767689" y="2005689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Oval 92"/>
            <p:cNvSpPr/>
            <p:nvPr/>
          </p:nvSpPr>
          <p:spPr>
            <a:xfrm>
              <a:off x="2754084" y="2318652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Oval 93"/>
            <p:cNvSpPr/>
            <p:nvPr/>
          </p:nvSpPr>
          <p:spPr>
            <a:xfrm>
              <a:off x="4480833" y="2343153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Oval 94"/>
            <p:cNvSpPr/>
            <p:nvPr/>
          </p:nvSpPr>
          <p:spPr>
            <a:xfrm>
              <a:off x="4488996" y="2030190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96" name="Straight Arrow Connector 95"/>
          <p:cNvCxnSpPr>
            <a:stCxn id="29" idx="2"/>
            <a:endCxn id="98" idx="0"/>
          </p:cNvCxnSpPr>
          <p:nvPr/>
        </p:nvCxnSpPr>
        <p:spPr>
          <a:xfrm>
            <a:off x="5455920" y="3191928"/>
            <a:ext cx="12171" cy="999072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7" name="Group 96"/>
          <p:cNvGrpSpPr/>
          <p:nvPr/>
        </p:nvGrpSpPr>
        <p:grpSpPr>
          <a:xfrm>
            <a:off x="4687781" y="4191000"/>
            <a:ext cx="1560619" cy="702454"/>
            <a:chOff x="2736348" y="1883509"/>
            <a:chExt cx="1862559" cy="665257"/>
          </a:xfrm>
        </p:grpSpPr>
        <p:sp>
          <p:nvSpPr>
            <p:cNvPr id="98" name="Rounded Rectangle 97"/>
            <p:cNvSpPr/>
            <p:nvPr/>
          </p:nvSpPr>
          <p:spPr>
            <a:xfrm>
              <a:off x="2736348" y="1883509"/>
              <a:ext cx="1862559" cy="665257"/>
            </a:xfrm>
            <a:prstGeom prst="roundRect">
              <a:avLst>
                <a:gd name="adj" fmla="val 0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/>
                <a:t>Risk avoidance and contingency plans</a:t>
              </a:r>
              <a:endParaRPr lang="en-US" sz="1600" dirty="0"/>
            </a:p>
          </p:txBody>
        </p:sp>
        <p:sp>
          <p:nvSpPr>
            <p:cNvPr id="99" name="Oval 98"/>
            <p:cNvSpPr/>
            <p:nvPr/>
          </p:nvSpPr>
          <p:spPr>
            <a:xfrm>
              <a:off x="4031747" y="2411506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Oval 99"/>
            <p:cNvSpPr/>
            <p:nvPr/>
          </p:nvSpPr>
          <p:spPr>
            <a:xfrm>
              <a:off x="3193547" y="2410448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Oval 100"/>
            <p:cNvSpPr/>
            <p:nvPr/>
          </p:nvSpPr>
          <p:spPr>
            <a:xfrm>
              <a:off x="319354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Oval 101"/>
            <p:cNvSpPr/>
            <p:nvPr/>
          </p:nvSpPr>
          <p:spPr>
            <a:xfrm>
              <a:off x="401269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Oval 102"/>
            <p:cNvSpPr/>
            <p:nvPr/>
          </p:nvSpPr>
          <p:spPr>
            <a:xfrm>
              <a:off x="2767689" y="2005689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Oval 103"/>
            <p:cNvSpPr/>
            <p:nvPr/>
          </p:nvSpPr>
          <p:spPr>
            <a:xfrm>
              <a:off x="2754084" y="2318652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Oval 104"/>
            <p:cNvSpPr/>
            <p:nvPr/>
          </p:nvSpPr>
          <p:spPr>
            <a:xfrm>
              <a:off x="4480833" y="2343153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Oval 105"/>
            <p:cNvSpPr/>
            <p:nvPr/>
          </p:nvSpPr>
          <p:spPr>
            <a:xfrm>
              <a:off x="4488996" y="2030190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07" name="Straight Arrow Connector 106"/>
          <p:cNvCxnSpPr>
            <a:stCxn id="39" idx="2"/>
            <a:endCxn id="109" idx="0"/>
          </p:cNvCxnSpPr>
          <p:nvPr/>
        </p:nvCxnSpPr>
        <p:spPr>
          <a:xfrm>
            <a:off x="7665720" y="3191928"/>
            <a:ext cx="12171" cy="999072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8" name="Group 107"/>
          <p:cNvGrpSpPr/>
          <p:nvPr/>
        </p:nvGrpSpPr>
        <p:grpSpPr>
          <a:xfrm>
            <a:off x="6897581" y="4191000"/>
            <a:ext cx="1560619" cy="702454"/>
            <a:chOff x="2736348" y="1883509"/>
            <a:chExt cx="1862559" cy="665257"/>
          </a:xfrm>
        </p:grpSpPr>
        <p:sp>
          <p:nvSpPr>
            <p:cNvPr id="109" name="Rounded Rectangle 108"/>
            <p:cNvSpPr/>
            <p:nvPr/>
          </p:nvSpPr>
          <p:spPr>
            <a:xfrm>
              <a:off x="2736348" y="1883509"/>
              <a:ext cx="1862559" cy="665257"/>
            </a:xfrm>
            <a:prstGeom prst="roundRect">
              <a:avLst>
                <a:gd name="adj" fmla="val 0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/>
                <a:t>Risk assessment</a:t>
              </a:r>
              <a:endParaRPr lang="en-US" sz="1600" dirty="0"/>
            </a:p>
          </p:txBody>
        </p:sp>
        <p:sp>
          <p:nvSpPr>
            <p:cNvPr id="110" name="Oval 109"/>
            <p:cNvSpPr/>
            <p:nvPr/>
          </p:nvSpPr>
          <p:spPr>
            <a:xfrm>
              <a:off x="4031747" y="2411506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Oval 110"/>
            <p:cNvSpPr/>
            <p:nvPr/>
          </p:nvSpPr>
          <p:spPr>
            <a:xfrm>
              <a:off x="3193547" y="2410448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Oval 111"/>
            <p:cNvSpPr/>
            <p:nvPr/>
          </p:nvSpPr>
          <p:spPr>
            <a:xfrm>
              <a:off x="319354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Oval 112"/>
            <p:cNvSpPr/>
            <p:nvPr/>
          </p:nvSpPr>
          <p:spPr>
            <a:xfrm>
              <a:off x="401269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Oval 113"/>
            <p:cNvSpPr/>
            <p:nvPr/>
          </p:nvSpPr>
          <p:spPr>
            <a:xfrm>
              <a:off x="2767689" y="2005689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Oval 114"/>
            <p:cNvSpPr/>
            <p:nvPr/>
          </p:nvSpPr>
          <p:spPr>
            <a:xfrm>
              <a:off x="2754084" y="2318652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Oval 115"/>
            <p:cNvSpPr/>
            <p:nvPr/>
          </p:nvSpPr>
          <p:spPr>
            <a:xfrm>
              <a:off x="4480833" y="2343153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Oval 116"/>
            <p:cNvSpPr/>
            <p:nvPr/>
          </p:nvSpPr>
          <p:spPr>
            <a:xfrm>
              <a:off x="4488996" y="2030190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8680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681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8682" name="section3"/>
          <p:cNvSpPr/>
          <p:nvPr/>
        </p:nvSpPr>
        <p:spPr>
          <a:xfrm>
            <a:off x="1270000" y="0"/>
            <a:ext cx="2039457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Risk Managment Process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8683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684" name="PB"/>
          <p:cNvSpPr/>
          <p:nvPr/>
        </p:nvSpPr>
        <p:spPr>
          <a:xfrm>
            <a:off x="12700" y="6718300"/>
            <a:ext cx="4200236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685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6 of 11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 1: Risk </a:t>
            </a:r>
            <a:r>
              <a:rPr lang="en-GB" dirty="0" smtClean="0"/>
              <a:t>identification</a:t>
            </a:r>
            <a:endParaRPr lang="en-US" dirty="0" smtClean="0"/>
          </a:p>
        </p:txBody>
      </p:sp>
      <p:sp>
        <p:nvSpPr>
          <p:cNvPr id="1027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19B374A-D6E4-4FA2-BA6C-58EDFF34EB61}" type="slidenum">
              <a:rPr lang="ar-SA"/>
              <a:pPr/>
              <a:t>7</a:t>
            </a:fld>
            <a:endParaRPr lang="en-US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9393561"/>
              </p:ext>
            </p:extLst>
          </p:nvPr>
        </p:nvGraphicFramePr>
        <p:xfrm>
          <a:off x="377825" y="1371600"/>
          <a:ext cx="8388350" cy="4449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2" name="Document" r:id="rId5" imgW="5824536" imgH="3103156" progId="Word.Document.8">
                  <p:embed/>
                </p:oleObj>
              </mc:Choice>
              <mc:Fallback>
                <p:oleObj name="Document" r:id="rId5" imgW="5824536" imgH="3103156" progId="Word.Documen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7825" y="1371600"/>
                        <a:ext cx="8388350" cy="4449763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4" name="section3"/>
          <p:cNvSpPr/>
          <p:nvPr/>
        </p:nvSpPr>
        <p:spPr>
          <a:xfrm>
            <a:off x="1270000" y="0"/>
            <a:ext cx="2039457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Risk Managment Process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5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PB"/>
          <p:cNvSpPr/>
          <p:nvPr/>
        </p:nvSpPr>
        <p:spPr>
          <a:xfrm>
            <a:off x="12700" y="6718300"/>
            <a:ext cx="4904509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7 of 11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 lIns="91797" tIns="45898" rIns="91797" bIns="45898"/>
          <a:lstStyle/>
          <a:p>
            <a:r>
              <a:rPr lang="en-US" dirty="0"/>
              <a:t>Step </a:t>
            </a:r>
            <a:r>
              <a:rPr lang="en-US" dirty="0" smtClean="0"/>
              <a:t>2: </a:t>
            </a:r>
            <a:r>
              <a:rPr lang="en-GB" dirty="0" smtClean="0"/>
              <a:t>Risk </a:t>
            </a:r>
            <a:r>
              <a:rPr lang="en-GB" dirty="0"/>
              <a:t>analysis</a:t>
            </a:r>
          </a:p>
        </p:txBody>
      </p:sp>
      <p:sp>
        <p:nvSpPr>
          <p:cNvPr id="5632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 lIns="91797" tIns="45898" rIns="91797" bIns="45898"/>
          <a:lstStyle/>
          <a:p>
            <a:r>
              <a:rPr lang="en-GB" dirty="0"/>
              <a:t>Assess probability and seriousness of each risk.</a:t>
            </a:r>
          </a:p>
          <a:p>
            <a:endParaRPr lang="en-GB" dirty="0" smtClean="0"/>
          </a:p>
          <a:p>
            <a:r>
              <a:rPr lang="en-GB" dirty="0" smtClean="0"/>
              <a:t>Probability </a:t>
            </a:r>
            <a:r>
              <a:rPr lang="en-GB" dirty="0"/>
              <a:t>may be </a:t>
            </a:r>
            <a:r>
              <a:rPr lang="en-GB" b="1" dirty="0"/>
              <a:t>very low</a:t>
            </a:r>
            <a:r>
              <a:rPr lang="en-GB" dirty="0"/>
              <a:t>, </a:t>
            </a:r>
            <a:r>
              <a:rPr lang="en-GB" b="1" dirty="0"/>
              <a:t>low</a:t>
            </a:r>
            <a:r>
              <a:rPr lang="en-GB" dirty="0"/>
              <a:t>, </a:t>
            </a:r>
            <a:r>
              <a:rPr lang="en-GB" b="1" dirty="0"/>
              <a:t>moderate</a:t>
            </a:r>
            <a:r>
              <a:rPr lang="en-GB" dirty="0"/>
              <a:t>, </a:t>
            </a:r>
            <a:r>
              <a:rPr lang="en-GB" b="1" dirty="0"/>
              <a:t>high</a:t>
            </a:r>
            <a:r>
              <a:rPr lang="en-GB" dirty="0"/>
              <a:t> or </a:t>
            </a:r>
            <a:r>
              <a:rPr lang="en-GB" b="1" dirty="0"/>
              <a:t>very high</a:t>
            </a:r>
            <a:r>
              <a:rPr lang="en-GB" dirty="0"/>
              <a:t>.</a:t>
            </a:r>
          </a:p>
          <a:p>
            <a:endParaRPr lang="en-GB" dirty="0" smtClean="0"/>
          </a:p>
          <a:p>
            <a:r>
              <a:rPr lang="en-GB" dirty="0" smtClean="0"/>
              <a:t>Risk </a:t>
            </a:r>
            <a:r>
              <a:rPr lang="en-GB" dirty="0"/>
              <a:t>effects might be </a:t>
            </a:r>
            <a:r>
              <a:rPr lang="en-GB" b="1" dirty="0"/>
              <a:t>catastrophic</a:t>
            </a:r>
            <a:r>
              <a:rPr lang="en-GB" dirty="0"/>
              <a:t>, </a:t>
            </a:r>
            <a:r>
              <a:rPr lang="en-GB" b="1" dirty="0"/>
              <a:t>serious</a:t>
            </a:r>
            <a:r>
              <a:rPr lang="en-GB" dirty="0"/>
              <a:t>, </a:t>
            </a:r>
            <a:r>
              <a:rPr lang="en-GB" b="1" dirty="0"/>
              <a:t>tolerable</a:t>
            </a:r>
            <a:r>
              <a:rPr lang="en-GB" dirty="0"/>
              <a:t> or </a:t>
            </a:r>
            <a:r>
              <a:rPr lang="en-GB" b="1" dirty="0"/>
              <a:t>insignificant</a:t>
            </a:r>
            <a:r>
              <a:rPr lang="en-GB" dirty="0"/>
              <a:t>.</a:t>
            </a:r>
          </a:p>
        </p:txBody>
      </p:sp>
      <p:sp>
        <p:nvSpPr>
          <p:cNvPr id="12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4" name="section3"/>
          <p:cNvSpPr/>
          <p:nvPr/>
        </p:nvSpPr>
        <p:spPr>
          <a:xfrm>
            <a:off x="1270000" y="0"/>
            <a:ext cx="2039457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Risk Managment Process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5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PB"/>
          <p:cNvSpPr/>
          <p:nvPr/>
        </p:nvSpPr>
        <p:spPr>
          <a:xfrm>
            <a:off x="12700" y="6718300"/>
            <a:ext cx="5608782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8 of 11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/>
        <p:txBody>
          <a:bodyPr lIns="91797" tIns="45898" rIns="91797" bIns="45898"/>
          <a:lstStyle/>
          <a:p>
            <a:r>
              <a:rPr lang="en-US" dirty="0"/>
              <a:t>Step </a:t>
            </a:r>
            <a:r>
              <a:rPr lang="en-US" dirty="0" smtClean="0"/>
              <a:t>3: </a:t>
            </a:r>
            <a:r>
              <a:rPr lang="en-GB" dirty="0" smtClean="0"/>
              <a:t>Risk </a:t>
            </a:r>
            <a:r>
              <a:rPr lang="en-GB" dirty="0"/>
              <a:t>planning</a:t>
            </a:r>
          </a:p>
        </p:txBody>
      </p:sp>
      <p:sp>
        <p:nvSpPr>
          <p:cNvPr id="5734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 lIns="91797" tIns="45898" rIns="91797" bIns="45898"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en-GB" dirty="0"/>
              <a:t>Consider each risk and develop a strategy to manage that risk.</a:t>
            </a:r>
          </a:p>
          <a:p>
            <a:pPr>
              <a:lnSpc>
                <a:spcPct val="90000"/>
              </a:lnSpc>
            </a:pPr>
            <a:endParaRPr lang="en-GB" dirty="0" smtClean="0"/>
          </a:p>
          <a:p>
            <a:pPr>
              <a:lnSpc>
                <a:spcPct val="90000"/>
              </a:lnSpc>
            </a:pPr>
            <a:r>
              <a:rPr lang="en-GB" dirty="0" smtClean="0"/>
              <a:t>Avoidance </a:t>
            </a:r>
            <a:r>
              <a:rPr lang="en-GB" dirty="0"/>
              <a:t>strategies</a:t>
            </a:r>
          </a:p>
          <a:p>
            <a:pPr lvl="1">
              <a:lnSpc>
                <a:spcPct val="90000"/>
              </a:lnSpc>
            </a:pPr>
            <a:r>
              <a:rPr lang="en-GB" dirty="0"/>
              <a:t>The probability that the risk will arise is reduced;</a:t>
            </a:r>
          </a:p>
          <a:p>
            <a:pPr>
              <a:lnSpc>
                <a:spcPct val="90000"/>
              </a:lnSpc>
            </a:pPr>
            <a:endParaRPr lang="en-GB" dirty="0" smtClean="0"/>
          </a:p>
          <a:p>
            <a:pPr>
              <a:lnSpc>
                <a:spcPct val="90000"/>
              </a:lnSpc>
            </a:pPr>
            <a:r>
              <a:rPr lang="en-GB" dirty="0" smtClean="0"/>
              <a:t>Minimisation </a:t>
            </a:r>
            <a:r>
              <a:rPr lang="en-GB" dirty="0"/>
              <a:t>strategies</a:t>
            </a:r>
          </a:p>
          <a:p>
            <a:pPr lvl="1">
              <a:lnSpc>
                <a:spcPct val="90000"/>
              </a:lnSpc>
            </a:pPr>
            <a:r>
              <a:rPr lang="en-GB" dirty="0"/>
              <a:t>The impact of the risk on the project or product will be reduced;</a:t>
            </a:r>
          </a:p>
          <a:p>
            <a:pPr>
              <a:lnSpc>
                <a:spcPct val="90000"/>
              </a:lnSpc>
            </a:pPr>
            <a:endParaRPr lang="en-GB" dirty="0" smtClean="0"/>
          </a:p>
          <a:p>
            <a:pPr>
              <a:lnSpc>
                <a:spcPct val="90000"/>
              </a:lnSpc>
            </a:pPr>
            <a:r>
              <a:rPr lang="en-GB" dirty="0" smtClean="0"/>
              <a:t>Contingency </a:t>
            </a:r>
            <a:r>
              <a:rPr lang="en-GB" dirty="0"/>
              <a:t>plans</a:t>
            </a:r>
          </a:p>
          <a:p>
            <a:pPr lvl="1">
              <a:lnSpc>
                <a:spcPct val="90000"/>
              </a:lnSpc>
            </a:pPr>
            <a:r>
              <a:rPr lang="en-GB" dirty="0"/>
              <a:t>If the risk arises, contingency plans are plans to deal with that risk;</a:t>
            </a:r>
          </a:p>
        </p:txBody>
      </p:sp>
      <p:sp>
        <p:nvSpPr>
          <p:cNvPr id="12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4" name="section3"/>
          <p:cNvSpPr/>
          <p:nvPr/>
        </p:nvSpPr>
        <p:spPr>
          <a:xfrm>
            <a:off x="1270000" y="0"/>
            <a:ext cx="2039457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Risk Managment Process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5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PB"/>
          <p:cNvSpPr/>
          <p:nvPr/>
        </p:nvSpPr>
        <p:spPr>
          <a:xfrm>
            <a:off x="12700" y="6718300"/>
            <a:ext cx="6313055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9 of 11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7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WE316 2011-09-26 (with Tabs)">
  <a:themeElements>
    <a:clrScheme name="Origi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rigi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ppt/theme/themeOverride2.xml><?xml version="1.0" encoding="utf-8"?>
<a:themeOverride xmlns:a="http://schemas.openxmlformats.org/drawingml/2006/main">
  <a:clrScheme name="Origi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SWE205 2011-09-26 (with Tabs)</Template>
  <TotalTime>3455</TotalTime>
  <Words>415</Words>
  <Application>Microsoft Office PowerPoint</Application>
  <PresentationFormat>On-screen Show (4:3)</PresentationFormat>
  <Paragraphs>121</Paragraphs>
  <Slides>11</Slides>
  <Notes>5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3" baseType="lpstr">
      <vt:lpstr>SWE316 2011-09-26 (with Tabs)</vt:lpstr>
      <vt:lpstr>Document</vt:lpstr>
      <vt:lpstr>Lecture – 09 Software Project Management &gt; Risk Management </vt:lpstr>
      <vt:lpstr>Risk Management</vt:lpstr>
      <vt:lpstr>Risk Management - Example</vt:lpstr>
      <vt:lpstr>PowerPoint Presentation</vt:lpstr>
      <vt:lpstr>The risk management process</vt:lpstr>
      <vt:lpstr>Risk Management Process</vt:lpstr>
      <vt:lpstr>Step 1: Risk identification</vt:lpstr>
      <vt:lpstr>Step 2: Risk analysis</vt:lpstr>
      <vt:lpstr>Step 3: Risk planning</vt:lpstr>
      <vt:lpstr>Step 4: Risk monitoring</vt:lpstr>
      <vt:lpstr>Key Points</vt:lpstr>
    </vt:vector>
  </TitlesOfParts>
  <Company>khalidm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khalidm</dc:creator>
  <cp:lastModifiedBy>smahmood</cp:lastModifiedBy>
  <cp:revision>238</cp:revision>
  <cp:lastPrinted>2011-03-16T06:51:30Z</cp:lastPrinted>
  <dcterms:created xsi:type="dcterms:W3CDTF">2008-10-05T15:17:56Z</dcterms:created>
  <dcterms:modified xsi:type="dcterms:W3CDTF">2012-10-03T06:44:08Z</dcterms:modified>
</cp:coreProperties>
</file>